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144E-61FE-9C3C-17A9-9150FA0AE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EB946E-AFA8-B66F-454B-D4D26C792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0250A-973C-8693-F08D-47F9B807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CBF21-6623-EAC0-19DC-9946FBC2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5EF55-7BAB-62E8-02E0-992A5C87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7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5F80-CCDE-403B-3A1D-B68673D0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5BBE8-6FD2-DA9D-7AF8-625238A52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1CE4-2D70-D9F6-8051-AECBC4B4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0E17-1594-D8D4-062C-E225C661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8B84-1263-623A-AA10-D1F00EE0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47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897A5A-9DC5-66D7-D491-2590A5493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F5D3F-1682-2471-9B72-7E52A4E79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064A-F3B2-EB8A-978D-CF858FDD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EDC7-47F8-0813-B99E-62ADD651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FF82A-4B36-0EC2-4FC3-F732B582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8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A354-8D71-E75E-292B-F8586EB3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D1BA0-8557-E99E-826B-DB32E0A0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50336-A232-A2DB-EF9F-9F267824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8281E-12B3-02D4-B33A-7D81DCDD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759-C274-8AFA-0DEE-84DC4233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9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A1A0-7396-9980-96F3-61F125DCD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23A4B-4BC5-29DB-5897-938BB724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413EA-5CDD-F97B-DE1E-BE7ACDB9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6E34C-6E9D-6B57-7D90-DAC78EFD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8DB21-503F-B940-E36B-C1A20E25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F44B-3B5D-D816-6D95-E1741B9B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1514-DC1C-330D-D503-96066685A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B4DB3-BE0A-AD84-F9AA-CE513E885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D02-C646-C811-80D5-92F5D6DB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BA6AF-E177-8C68-B92E-B0B626B5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519A3-87A7-EC40-D240-01534FC8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1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2379-3A1C-653A-8D45-F045592F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6C9DA-7756-E773-0FED-7DFD74DCB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344AE-A086-8780-58B3-35AA75D01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38B3A-F2E1-F34E-9C27-845A8878F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D16FD-FDC7-4254-D1AE-ADCC8478B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4175E-84B1-7414-A674-0CF15FB4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8113D-4F88-14DF-655A-7048C2D7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3C0E00-9FFB-12A6-81BD-49566344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0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484C0-8B28-C023-0FED-F4F6832D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CEA0D-0BA7-6109-62D8-67F027B5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0803A-4D76-0CFB-5E54-4F11FEC6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4B24E-A94C-982E-4EEE-850C7D41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8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47DF7-B231-5DDA-BF91-431633D9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0A708-47F4-B3E0-C98D-EE1F7333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6122B-65C6-22E6-BED8-99D61426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1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35F3-5F84-4A44-D5EA-ED73A3E45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030C-2D32-65E0-53E5-5680D75B8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CC91C-152B-9ACE-8B46-A01172441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CF412-3B20-7494-099C-1755F0C8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3D76C-0F40-F8F7-892A-DE92586D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F4A3-94B1-A40D-C48D-4E818BD2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6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F784-3352-FDB7-1309-B85859FD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593E1-218E-55C3-CEE7-F40ED5CDB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FB7AA-4F54-32C7-DF93-A4FB3D667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FBECD-7CA8-0F7A-E704-8199DE27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8CDF5-9CCC-BA51-D5FB-E1A940D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CFFE7-AEEC-179D-79BB-0D78899D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F875F-2F3D-0748-4D29-F2A8A70C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8F9B7-0D87-E281-2C8E-53C46E03F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AAAE7-6682-38B7-9355-D3E3F4FC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2972-E427-44E6-AA38-7180FFC218C6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2FE53-802A-2078-A658-D7C5B4A2D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20967-EDC1-A297-4AAB-7A7A520A8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8FA2-7AA7-410B-803A-5764C3B9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9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Flat view of paper hot air balloons in the clouds">
            <a:extLst>
              <a:ext uri="{FF2B5EF4-FFF2-40B4-BE49-F238E27FC236}">
                <a16:creationId xmlns:a16="http://schemas.microsoft.com/office/drawing/2014/main" id="{88439CD8-9E02-4BA8-64C1-20A90C0259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094"/>
          <a:stretch/>
        </p:blipFill>
        <p:spPr>
          <a:xfrm>
            <a:off x="-2968" y="10"/>
            <a:ext cx="12191980" cy="685799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02412C-C25C-8B7D-7282-0252DD5D48C2}"/>
              </a:ext>
            </a:extLst>
          </p:cNvPr>
          <p:cNvSpPr/>
          <p:nvPr/>
        </p:nvSpPr>
        <p:spPr>
          <a:xfrm>
            <a:off x="215648" y="186353"/>
            <a:ext cx="4181256" cy="2769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u="sng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Humanities</a:t>
            </a:r>
            <a:endParaRPr lang="en-GB" sz="1200" b="1" u="sng">
              <a:solidFill>
                <a:schemeClr val="tx1"/>
              </a:solidFill>
              <a:effectLst/>
              <a:latin typeface="Comic Sans MS"/>
              <a:ea typeface="Times New Roman" panose="02020603050405020304" pitchFamily="18" charset="0"/>
            </a:endParaRPr>
          </a:p>
          <a:p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In geography, we will be learning to:</a:t>
            </a:r>
            <a:endParaRPr lang="en-GB" sz="1200">
              <a:solidFill>
                <a:schemeClr val="tx1"/>
              </a:solidFill>
              <a:effectLst/>
              <a:latin typeface="Comic Sans MS"/>
              <a:ea typeface="Times New Roman" panose="02020603050405020304" pitchFamily="18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Name and locate the world’s seven continents and five oceans</a:t>
            </a:r>
            <a:endParaRPr lang="en-GB" sz="1200">
              <a:solidFill>
                <a:schemeClr val="tx1"/>
              </a:solidFill>
              <a:latin typeface="Comic Sans MS"/>
              <a:ea typeface="+mn-lt"/>
              <a:cs typeface="Cavolini" panose="03000502040302020204" pitchFamily="66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+mn-lt"/>
                <a:cs typeface="+mn-lt"/>
              </a:rPr>
              <a:t>Name, locate and identify characteristics of the four countries and capital cities of the United Kingdom and its surrounding seas</a:t>
            </a:r>
            <a:r>
              <a:rPr lang="en-GB" sz="1200">
                <a:solidFill>
                  <a:schemeClr val="tx1"/>
                </a:solidFill>
                <a:latin typeface="Comic Sans MS"/>
                <a:cs typeface="Cavolini"/>
              </a:rPr>
              <a:t>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cs typeface="Cavolini" panose="03000502040302020204" pitchFamily="66" charset="0"/>
            </a:endParaRPr>
          </a:p>
          <a:p>
            <a:endParaRPr lang="en-GB" sz="1200">
              <a:solidFill>
                <a:schemeClr val="tx1"/>
              </a:solidFill>
              <a:latin typeface="Comic Sans MS"/>
              <a:cs typeface="Cavolini"/>
            </a:endParaRPr>
          </a:p>
          <a:p>
            <a:r>
              <a:rPr lang="en-GB" sz="1200">
                <a:solidFill>
                  <a:schemeClr val="tx1"/>
                </a:solidFill>
                <a:latin typeface="Comic Sans MS"/>
                <a:cs typeface="Cavolini"/>
              </a:rPr>
              <a:t>In history, we will be learning to:</a:t>
            </a:r>
          </a:p>
          <a:p>
            <a:pPr marL="171450" indent="-1714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cs typeface="Cavolini"/>
              </a:rPr>
              <a:t>Explore the history of flying for humans.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cs typeface="Cavolini" panose="03000502040302020204" pitchFamily="66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cs typeface="Cavolini"/>
              </a:rPr>
              <a:t>Explore local and global inventors who were involved in flight travel. E.g. Eilmer the Monk, George Cayley, The Wright Brothers, Time Peake, Neil Armstrong and Amelia Earheart.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E1D9456-ABAF-7605-2A7A-408D97DA2D09}"/>
              </a:ext>
            </a:extLst>
          </p:cNvPr>
          <p:cNvSpPr/>
          <p:nvPr/>
        </p:nvSpPr>
        <p:spPr>
          <a:xfrm>
            <a:off x="8866795" y="186353"/>
            <a:ext cx="3156499" cy="21915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 </a:t>
            </a:r>
            <a:r>
              <a:rPr lang="en-GB" sz="1200" b="1" u="sng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RE/ PSHE</a:t>
            </a:r>
            <a:endParaRPr lang="en-GB" sz="1200">
              <a:solidFill>
                <a:schemeClr val="tx1"/>
              </a:solidFill>
              <a:latin typeface="Comic Sans MS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In RE, we will be learning to:</a:t>
            </a:r>
            <a:endParaRPr lang="en-US" sz="1200">
              <a:solidFill>
                <a:schemeClr val="tx1"/>
              </a:solidFill>
              <a:latin typeface="Comic Sans MS"/>
              <a:ea typeface="Times New Roman" panose="02020603050405020304" pitchFamily="18" charset="0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Explore what it means to belong to a faith community- Jewish focus. </a:t>
            </a:r>
            <a:endParaRPr lang="en-US" sz="1200">
              <a:solidFill>
                <a:schemeClr val="tx1"/>
              </a:solidFill>
              <a:latin typeface="Comic Sans MS"/>
              <a:ea typeface="Times New Roman" panose="02020603050405020304" pitchFamily="18" charset="0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endParaRPr lang="en-GB" sz="1200">
              <a:solidFill>
                <a:schemeClr val="tx1"/>
              </a:solidFill>
              <a:latin typeface="Comic Sans MS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In PSHE, we will be learning to: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Learn and discover what is the same and what is different about us. 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45CC695-04BE-3068-F49B-58FFC9327564}"/>
              </a:ext>
            </a:extLst>
          </p:cNvPr>
          <p:cNvSpPr/>
          <p:nvPr/>
        </p:nvSpPr>
        <p:spPr>
          <a:xfrm>
            <a:off x="4589939" y="186218"/>
            <a:ext cx="4120234" cy="21915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 </a:t>
            </a:r>
            <a:r>
              <a:rPr lang="en-GB" sz="1200" b="1" u="sng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Art/ DT</a:t>
            </a:r>
            <a:endParaRPr lang="en-GB" sz="1200">
              <a:solidFill>
                <a:schemeClr val="tx1"/>
              </a:solidFill>
              <a:latin typeface="Comic Sans MS"/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In art, we will be learning to:</a:t>
            </a:r>
            <a:endParaRPr lang="en-US" sz="1200">
              <a:solidFill>
                <a:schemeClr val="tx1"/>
              </a:solidFill>
              <a:latin typeface="Comic Sans MS"/>
              <a:ea typeface="Arial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Explore shape, line, colour, pattern, texture, form and space. </a:t>
            </a: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Participate in a whole school art project based on "The Dot" by Peter Reynolds. </a:t>
            </a: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In DT, we will be learning to: </a:t>
            </a: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Arial"/>
                <a:cs typeface="Arial"/>
              </a:rPr>
              <a:t>Select and use appropriate tools to make hot air balloons or parachutes. 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014EA9B-2861-972C-C339-24C6F799D9B3}"/>
              </a:ext>
            </a:extLst>
          </p:cNvPr>
          <p:cNvSpPr/>
          <p:nvPr/>
        </p:nvSpPr>
        <p:spPr>
          <a:xfrm>
            <a:off x="8866661" y="2546794"/>
            <a:ext cx="3156500" cy="27040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u="sng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Literacy </a:t>
            </a:r>
          </a:p>
          <a:p>
            <a:r>
              <a:rPr lang="en-GB" sz="120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omicSansMS-Identity-H"/>
              </a:rPr>
              <a:t>We will be learning to:</a:t>
            </a:r>
            <a:endParaRPr lang="en-GB" sz="1200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Use basic punctuation when writing sentences.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Verbally construct and rehearse sentences.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Identify, suggest and include different word classes in their sentences (e.g. nouns, adjectives, adverbs, and verbs).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Sequencing sentences to form a narrative. 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0B652B0-2180-3E4F-446E-CE12F8528838}"/>
              </a:ext>
            </a:extLst>
          </p:cNvPr>
          <p:cNvSpPr/>
          <p:nvPr/>
        </p:nvSpPr>
        <p:spPr>
          <a:xfrm>
            <a:off x="215647" y="3083294"/>
            <a:ext cx="3655740" cy="31682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u="sng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Maths </a:t>
            </a:r>
          </a:p>
          <a:p>
            <a:r>
              <a:rPr lang="en-GB" sz="120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omicSansMS-Identity-H"/>
              </a:rPr>
              <a:t>We will be learning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Count, read and write numbers to 50 in numerals.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Count forwards and backwards from any given number from 0-50.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Identify and represent numbers using objects and pictorial representations.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Read and write numbers from 1-20 in numerals.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Sequence events in chronological order using language (e.g. before, after, tomorrow, yesterday).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Recognising and saying days and months. </a:t>
            </a:r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Recognising and naming some 2D and 3D shapes. 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DF58629-6DD6-6C7C-8B62-33480EDD14C4}"/>
              </a:ext>
            </a:extLst>
          </p:cNvPr>
          <p:cNvSpPr/>
          <p:nvPr/>
        </p:nvSpPr>
        <p:spPr>
          <a:xfrm>
            <a:off x="4034111" y="5104133"/>
            <a:ext cx="4779148" cy="17119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200" b="1" u="sng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endParaRPr lang="en-GB" sz="1200" b="1" u="sng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endParaRPr lang="en-GB" sz="1200" b="1" u="sng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r>
              <a:rPr lang="en-GB" sz="1200" b="1" u="sng">
                <a:solidFill>
                  <a:schemeClr val="tx1"/>
                </a:solidFill>
                <a:latin typeface="Comic Sans MS"/>
              </a:rPr>
              <a:t>Science</a:t>
            </a:r>
            <a:r>
              <a:rPr lang="en-US" sz="1200" u="sng">
                <a:solidFill>
                  <a:schemeClr val="tx1"/>
                </a:solidFill>
                <a:latin typeface="Comic Sans MS"/>
              </a:rPr>
              <a:t> </a:t>
            </a:r>
            <a:endParaRPr lang="en-US" sz="1200">
              <a:solidFill>
                <a:schemeClr val="tx1"/>
              </a:solidFill>
              <a:latin typeface="Comic Sans MS"/>
            </a:endParaRPr>
          </a:p>
          <a:p>
            <a:r>
              <a:rPr lang="en-GB" sz="1200">
                <a:solidFill>
                  <a:schemeClr val="tx1"/>
                </a:solidFill>
                <a:latin typeface="Comic Sans MS"/>
              </a:rPr>
              <a:t>We will be learning to:</a:t>
            </a:r>
            <a:r>
              <a:rPr lang="en-US" sz="1200">
                <a:solidFill>
                  <a:schemeClr val="tx1"/>
                </a:solidFill>
                <a:latin typeface="Comic Sans MS"/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</a:rPr>
              <a:t>Identify and name a variety of everyday materials. </a:t>
            </a:r>
            <a:r>
              <a:rPr lang="en-US" sz="1200">
                <a:solidFill>
                  <a:schemeClr val="tx1"/>
                </a:solidFill>
                <a:latin typeface="Comic Sans MS"/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</a:rPr>
              <a:t>Describe simple physical  properties of everyday materials. </a:t>
            </a:r>
            <a:r>
              <a:rPr lang="en-US" sz="1200">
                <a:solidFill>
                  <a:schemeClr val="tx1"/>
                </a:solidFill>
                <a:latin typeface="Comic Sans MS"/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</a:rPr>
              <a:t>Discover what material an object is made from.</a:t>
            </a:r>
            <a:endParaRPr lang="en-GB">
              <a:solidFill>
                <a:schemeClr val="tx1"/>
              </a:solidFill>
              <a:latin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</a:rPr>
              <a:t>Compare and group everyday materials based on their simple physical properties.</a:t>
            </a:r>
            <a:endParaRPr lang="en-GB">
              <a:solidFill>
                <a:schemeClr val="tx1"/>
              </a:solidFill>
              <a:latin typeface="Comic Sans MS"/>
            </a:endParaRPr>
          </a:p>
          <a:p>
            <a:endParaRPr lang="en-GB" sz="1200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endParaRPr lang="en-GB" sz="120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922CF7-3DA4-7202-76FB-500D613B7D83}"/>
              </a:ext>
            </a:extLst>
          </p:cNvPr>
          <p:cNvSpPr txBox="1"/>
          <p:nvPr/>
        </p:nvSpPr>
        <p:spPr>
          <a:xfrm>
            <a:off x="958590" y="6354790"/>
            <a:ext cx="3247405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b="1" u="sng">
                <a:latin typeface="Comic Sans MS"/>
                <a:ea typeface="Times New Roman" panose="02020603050405020304" pitchFamily="18" charset="0"/>
              </a:rPr>
              <a:t>Year 1 Term </a:t>
            </a:r>
            <a:r>
              <a:rPr lang="en-GB" sz="1800" b="1" u="sng">
                <a:latin typeface="Comic Sans MS"/>
                <a:ea typeface="Times New Roman" panose="02020603050405020304" pitchFamily="18" charset="0"/>
              </a:rPr>
              <a:t>1</a:t>
            </a:r>
            <a:r>
              <a:rPr lang="en-GB" b="1" u="sng">
                <a:latin typeface="Comic Sans MS"/>
                <a:ea typeface="Times New Roman" panose="02020603050405020304" pitchFamily="18" charset="0"/>
              </a:rPr>
              <a:t> </a:t>
            </a:r>
            <a:endParaRPr lang="en-GB" sz="1800" b="1" u="sng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pic>
        <p:nvPicPr>
          <p:cNvPr id="20" name="Picture 19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D04F9A92-A82B-7BE4-36DB-D63DD0D89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474" y="5617032"/>
            <a:ext cx="940435" cy="10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23BB7062-1976-40E9-3211-939E9E675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959" y="5617032"/>
            <a:ext cx="124333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EE2797-3776-6B72-8B94-B942D12099BD}"/>
              </a:ext>
            </a:extLst>
          </p:cNvPr>
          <p:cNvSpPr/>
          <p:nvPr/>
        </p:nvSpPr>
        <p:spPr>
          <a:xfrm>
            <a:off x="4930509" y="2557187"/>
            <a:ext cx="2722041" cy="804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2500">
              <a:solidFill>
                <a:schemeClr val="tx1"/>
              </a:solidFill>
              <a:latin typeface="Baguet Script"/>
            </a:endParaRPr>
          </a:p>
          <a:p>
            <a:pPr algn="ctr"/>
            <a:r>
              <a:rPr lang="en-GB" sz="2500">
                <a:solidFill>
                  <a:schemeClr val="tx1"/>
                </a:solidFill>
                <a:latin typeface="Baguet Script"/>
              </a:rPr>
              <a:t>Who do we share the world with?</a:t>
            </a:r>
            <a:endParaRPr lang="en-GB">
              <a:solidFill>
                <a:schemeClr val="tx1"/>
              </a:solidFill>
              <a:latin typeface="Baguet Script"/>
            </a:endParaRPr>
          </a:p>
          <a:p>
            <a:pPr algn="ctr"/>
            <a:endParaRPr lang="en-GB" sz="1800">
              <a:latin typeface="Baguet Script" panose="00000500000000000000" pitchFamily="2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6D9E98F-81E3-407E-9159-83996FEEFF86}"/>
              </a:ext>
            </a:extLst>
          </p:cNvPr>
          <p:cNvSpPr/>
          <p:nvPr/>
        </p:nvSpPr>
        <p:spPr>
          <a:xfrm>
            <a:off x="4034111" y="3599834"/>
            <a:ext cx="4572255" cy="1397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u="sng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PE</a:t>
            </a:r>
            <a:endParaRPr lang="en-GB" sz="1200" b="1" u="sng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GB" sz="1200">
                <a:solidFill>
                  <a:schemeClr val="tx1"/>
                </a:solidFill>
                <a:effectLst/>
                <a:latin typeface="Comic Sans MS"/>
                <a:ea typeface="Times New Roman" panose="02020603050405020304" pitchFamily="18" charset="0"/>
                <a:cs typeface="ComicSansMS-Identity-H"/>
              </a:rPr>
              <a:t>We will be learning</a:t>
            </a: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 to</a:t>
            </a:r>
            <a:r>
              <a:rPr lang="en-GB" sz="1200">
                <a:solidFill>
                  <a:schemeClr val="tx1"/>
                </a:solidFill>
                <a:effectLst/>
                <a:latin typeface="Comic Sans MS"/>
                <a:ea typeface="Times New Roman" panose="02020603050405020304" pitchFamily="18" charset="0"/>
                <a:cs typeface="ComicSansMS-Identity-H"/>
              </a:rPr>
              <a:t>:</a:t>
            </a: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 </a:t>
            </a:r>
            <a:endParaRPr lang="en-GB" sz="1200"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omicSansMS-Identity-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Explore basic movement skills. (e.g. running, jumping, hopping, skipping, throwing, catching and navigating space and obstacles successfully).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  <a:cs typeface="ComicSansMS-Identity-H"/>
              </a:rPr>
              <a:t>Exploring expressive dance and movement to develop musicality and coordination. </a:t>
            </a:r>
          </a:p>
        </p:txBody>
      </p:sp>
    </p:spTree>
    <p:extLst>
      <p:ext uri="{BB962C8B-B14F-4D97-AF65-F5344CB8AC3E}">
        <p14:creationId xmlns:p14="http://schemas.microsoft.com/office/powerpoint/2010/main" val="42499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Baguet Script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Telling</dc:creator>
  <cp:lastModifiedBy>Sally Telling</cp:lastModifiedBy>
  <cp:revision>1</cp:revision>
  <dcterms:created xsi:type="dcterms:W3CDTF">2023-11-18T14:32:51Z</dcterms:created>
  <dcterms:modified xsi:type="dcterms:W3CDTF">2023-11-18T14:33:22Z</dcterms:modified>
</cp:coreProperties>
</file>